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sldIdLst>
    <p:sldId id="277" r:id="rId6"/>
    <p:sldId id="278" r:id="rId7"/>
    <p:sldId id="296" r:id="rId8"/>
    <p:sldId id="280" r:id="rId9"/>
    <p:sldId id="312" r:id="rId10"/>
    <p:sldId id="300" r:id="rId11"/>
    <p:sldId id="311" r:id="rId12"/>
    <p:sldId id="310" r:id="rId13"/>
    <p:sldId id="309" r:id="rId14"/>
    <p:sldId id="298" r:id="rId15"/>
    <p:sldId id="299" r:id="rId16"/>
    <p:sldId id="295" r:id="rId17"/>
    <p:sldId id="286" r:id="rId18"/>
    <p:sldId id="317" r:id="rId19"/>
    <p:sldId id="316" r:id="rId20"/>
    <p:sldId id="315" r:id="rId21"/>
    <p:sldId id="314" r:id="rId22"/>
    <p:sldId id="293" r:id="rId23"/>
    <p:sldId id="294" r:id="rId24"/>
    <p:sldId id="276" r:id="rId2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BCBEC0"/>
    <a:srgbClr val="E6E7E8"/>
    <a:srgbClr val="006325"/>
    <a:srgbClr val="FFD45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1860" y="-37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08/03/2017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B59475FA-141D-4A59-BBF9-BE44D84EF8AA}" type="slidenum">
              <a:rPr lang="en-US" smtClean="0"/>
              <a:pPr/>
              <a:t>1</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228943" indent="-228943">
              <a:buFont typeface="Arial" pitchFamily="34" charset="0"/>
              <a:buChar char="•"/>
            </a:pPr>
            <a:endParaRPr lang="en-US" dirty="0" smtClean="0"/>
          </a:p>
          <a:p>
            <a:pPr marL="228943" indent="-228943">
              <a:buFont typeface="Arial" pitchFamily="34" charset="0"/>
              <a:buChar char="•"/>
            </a:pPr>
            <a:endParaRPr lang="en-US" dirty="0" smtClean="0"/>
          </a:p>
        </p:txBody>
      </p:sp>
      <p:sp>
        <p:nvSpPr>
          <p:cNvPr id="20484" name="Slide Number Placeholder 3"/>
          <p:cNvSpPr>
            <a:spLocks noGrp="1"/>
          </p:cNvSpPr>
          <p:nvPr>
            <p:ph type="sldNum" sz="quarter" idx="5"/>
          </p:nvPr>
        </p:nvSpPr>
        <p:spPr>
          <a:noFill/>
        </p:spPr>
        <p:txBody>
          <a:bodyPr/>
          <a:lstStyle/>
          <a:p>
            <a:fld id="{ABD06765-8D2A-4BAA-93F3-66CB768E05D5}"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228943" indent="-228943">
              <a:buFont typeface="Arial" pitchFamily="34" charset="0"/>
              <a:buChar char="•"/>
            </a:pPr>
            <a:endParaRPr lang="en-US" dirty="0" smtClean="0"/>
          </a:p>
          <a:p>
            <a:pPr marL="228943" indent="-228943">
              <a:buFont typeface="Arial" pitchFamily="34" charset="0"/>
              <a:buChar char="•"/>
            </a:pPr>
            <a:endParaRPr lang="en-US" dirty="0" smtClean="0"/>
          </a:p>
        </p:txBody>
      </p:sp>
      <p:sp>
        <p:nvSpPr>
          <p:cNvPr id="20484" name="Slide Number Placeholder 3"/>
          <p:cNvSpPr>
            <a:spLocks noGrp="1"/>
          </p:cNvSpPr>
          <p:nvPr>
            <p:ph type="sldNum" sz="quarter" idx="5"/>
          </p:nvPr>
        </p:nvSpPr>
        <p:spPr>
          <a:noFill/>
        </p:spPr>
        <p:txBody>
          <a:bodyPr/>
          <a:lstStyle/>
          <a:p>
            <a:fld id="{ABD06765-8D2A-4BAA-93F3-66CB768E05D5}"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228943" indent="-228943">
              <a:buFont typeface="Arial" pitchFamily="34" charset="0"/>
              <a:buChar char="•"/>
            </a:pPr>
            <a:endParaRPr lang="en-US" dirty="0" smtClean="0"/>
          </a:p>
          <a:p>
            <a:pPr marL="228943" indent="-228943">
              <a:buFont typeface="Arial" pitchFamily="34" charset="0"/>
              <a:buChar char="•"/>
            </a:pPr>
            <a:endParaRPr lang="en-US" dirty="0" smtClean="0"/>
          </a:p>
        </p:txBody>
      </p:sp>
      <p:sp>
        <p:nvSpPr>
          <p:cNvPr id="20484" name="Slide Number Placeholder 3"/>
          <p:cNvSpPr>
            <a:spLocks noGrp="1"/>
          </p:cNvSpPr>
          <p:nvPr>
            <p:ph type="sldNum" sz="quarter" idx="5"/>
          </p:nvPr>
        </p:nvSpPr>
        <p:spPr>
          <a:noFill/>
        </p:spPr>
        <p:txBody>
          <a:bodyPr/>
          <a:lstStyle/>
          <a:p>
            <a:fld id="{ABD06765-8D2A-4BAA-93F3-66CB768E05D5}" type="slidenum">
              <a:rPr lang="en-US" smtClean="0"/>
              <a:pPr/>
              <a:t>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92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304800" y="4800600"/>
            <a:ext cx="8534400" cy="1077218"/>
          </a:xfrm>
          <a:prstGeom prst="rect">
            <a:avLst/>
          </a:prstGeom>
          <a:noFill/>
          <a:ln w="9525">
            <a:noFill/>
            <a:miter lim="800000"/>
            <a:headEnd/>
            <a:tailEnd/>
          </a:ln>
        </p:spPr>
        <p:txBody>
          <a:bodyPr wrap="square">
            <a:spAutoFit/>
          </a:bodyPr>
          <a:lstStyle/>
          <a:p>
            <a:pPr algn="ctr"/>
            <a:r>
              <a:rPr lang="en-US" sz="3200" dirty="0"/>
              <a:t>Special Use Permit Case Number </a:t>
            </a:r>
            <a:r>
              <a:rPr lang="en-US" sz="3200" dirty="0" smtClean="0"/>
              <a:t>WSUP17-0012 </a:t>
            </a:r>
          </a:p>
          <a:p>
            <a:pPr algn="ctr"/>
            <a:r>
              <a:rPr lang="en-US" sz="3200" dirty="0" smtClean="0"/>
              <a:t>Sun Valley Middle School Grading</a:t>
            </a:r>
          </a:p>
        </p:txBody>
      </p:sp>
      <p:sp>
        <p:nvSpPr>
          <p:cNvPr id="5125" name="Text Box 5"/>
          <p:cNvSpPr txBox="1">
            <a:spLocks noChangeArrowheads="1"/>
          </p:cNvSpPr>
          <p:nvPr/>
        </p:nvSpPr>
        <p:spPr bwMode="auto">
          <a:xfrm>
            <a:off x="1101965" y="-76200"/>
            <a:ext cx="7924799" cy="1077218"/>
          </a:xfrm>
          <a:prstGeom prst="rect">
            <a:avLst/>
          </a:prstGeom>
          <a:noFill/>
          <a:ln w="9525">
            <a:noFill/>
            <a:miter lim="800000"/>
            <a:headEnd/>
            <a:tailEnd/>
          </a:ln>
        </p:spPr>
        <p:txBody>
          <a:bodyPr wrap="square">
            <a:spAutoFit/>
          </a:bodyPr>
          <a:lstStyle/>
          <a:p>
            <a:pPr algn="ctr">
              <a:spcBef>
                <a:spcPct val="50000"/>
              </a:spcBef>
            </a:pPr>
            <a:r>
              <a:rPr lang="en-US" sz="3200" b="1" dirty="0">
                <a:solidFill>
                  <a:schemeClr val="bg1"/>
                </a:solidFill>
              </a:rPr>
              <a:t>Washoe County Board of Adjustment</a:t>
            </a:r>
          </a:p>
          <a:p>
            <a:pPr algn="ctr"/>
            <a:r>
              <a:rPr lang="en-US" sz="3200" b="1" dirty="0" smtClean="0">
                <a:solidFill>
                  <a:schemeClr val="bg1"/>
                </a:solidFill>
              </a:rPr>
              <a:t>August 3, 2017</a:t>
            </a:r>
            <a:endParaRPr lang="en-US" sz="3200" b="1" dirty="0">
              <a:solidFill>
                <a:schemeClr val="bg1"/>
              </a:solidFill>
            </a:endParaRPr>
          </a:p>
        </p:txBody>
      </p:sp>
      <p:pic>
        <p:nvPicPr>
          <p:cNvPr id="2" name="Picture 2" descr="H:\My Documents\2017 Cases\2017_Special_Use_Permit\WSUP17-0012_Sun_Valley_Middle_School_Grading\Site_Photos\20170622_1249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143000"/>
            <a:ext cx="47244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05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5029200" cy="792162"/>
          </a:xfrm>
        </p:spPr>
        <p:txBody>
          <a:bodyPr/>
          <a:lstStyle/>
          <a:p>
            <a:r>
              <a:rPr lang="en-US" sz="4800" dirty="0">
                <a:solidFill>
                  <a:schemeClr val="bg1"/>
                </a:solidFill>
                <a:latin typeface="+mn-lt"/>
                <a:ea typeface="+mn-ea"/>
                <a:cs typeface="+mn-cs"/>
              </a:rPr>
              <a:t>Analysis</a:t>
            </a:r>
          </a:p>
        </p:txBody>
      </p:sp>
      <p:sp>
        <p:nvSpPr>
          <p:cNvPr id="3" name="TextBox 2"/>
          <p:cNvSpPr txBox="1"/>
          <p:nvPr/>
        </p:nvSpPr>
        <p:spPr>
          <a:xfrm>
            <a:off x="304800" y="1066800"/>
            <a:ext cx="8458200" cy="4801314"/>
          </a:xfrm>
          <a:prstGeom prst="rect">
            <a:avLst/>
          </a:prstGeom>
          <a:noFill/>
        </p:spPr>
        <p:txBody>
          <a:bodyPr wrap="square" rtlCol="0">
            <a:spAutoFit/>
          </a:bodyPr>
          <a:lstStyle/>
          <a:p>
            <a:pPr marL="285750" indent="-285750" algn="just">
              <a:buFont typeface="Arial" panose="020B0604020202020204" pitchFamily="34" charset="0"/>
              <a:buChar char="•"/>
            </a:pPr>
            <a:r>
              <a:rPr lang="en-US" sz="3200" dirty="0" smtClean="0"/>
              <a:t>The School District has worked with County Staff and submitted modified plans that eliminated most concerns.</a:t>
            </a:r>
          </a:p>
          <a:p>
            <a:pPr marL="285750" indent="-285750" algn="just">
              <a:buFont typeface="Arial" panose="020B0604020202020204" pitchFamily="34" charset="0"/>
              <a:buChar char="•"/>
            </a:pPr>
            <a:r>
              <a:rPr lang="en-US" sz="3200" dirty="0" smtClean="0"/>
              <a:t>Conditions </a:t>
            </a:r>
            <a:r>
              <a:rPr lang="en-US" sz="3200" dirty="0"/>
              <a:t>of Approval have been recommended to address identified impacts</a:t>
            </a:r>
            <a:r>
              <a:rPr lang="en-US" sz="3200" dirty="0" smtClean="0"/>
              <a:t>.</a:t>
            </a:r>
          </a:p>
          <a:p>
            <a:pPr marL="285750" indent="-285750" algn="just">
              <a:buFont typeface="Arial" panose="020B0604020202020204" pitchFamily="34" charset="0"/>
              <a:buChar char="•"/>
            </a:pPr>
            <a:r>
              <a:rPr lang="en-US" sz="3200" dirty="0" smtClean="0"/>
              <a:t>Cut slopes greater than 10 feet (generally the limit allowed by Article) are proposed and recommended for approval because they will be behind the proposed school.</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622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5029200" cy="792162"/>
          </a:xfrm>
        </p:spPr>
        <p:txBody>
          <a:bodyPr/>
          <a:lstStyle/>
          <a:p>
            <a:r>
              <a:rPr lang="en-US" sz="4800" dirty="0">
                <a:solidFill>
                  <a:schemeClr val="bg1"/>
                </a:solidFill>
                <a:latin typeface="+mn-lt"/>
                <a:ea typeface="+mn-ea"/>
                <a:cs typeface="+mn-cs"/>
              </a:rPr>
              <a:t>Analysis</a:t>
            </a:r>
          </a:p>
        </p:txBody>
      </p:sp>
      <p:sp>
        <p:nvSpPr>
          <p:cNvPr id="3" name="TextBox 2"/>
          <p:cNvSpPr txBox="1"/>
          <p:nvPr/>
        </p:nvSpPr>
        <p:spPr>
          <a:xfrm>
            <a:off x="304800" y="1066800"/>
            <a:ext cx="8458200" cy="4308872"/>
          </a:xfrm>
          <a:prstGeom prst="rect">
            <a:avLst/>
          </a:prstGeom>
          <a:noFill/>
        </p:spPr>
        <p:txBody>
          <a:bodyPr wrap="square" rtlCol="0">
            <a:spAutoFit/>
          </a:bodyPr>
          <a:lstStyle/>
          <a:p>
            <a:pPr marL="285750" indent="-285750" algn="just">
              <a:buFont typeface="Arial" panose="020B0604020202020204" pitchFamily="34" charset="0"/>
              <a:buChar char="•"/>
            </a:pPr>
            <a:r>
              <a:rPr lang="en-US" sz="3200" dirty="0"/>
              <a:t>Natural vegetation and Juniper trees will be preserved as much as possible.</a:t>
            </a:r>
          </a:p>
          <a:p>
            <a:pPr marL="285750" indent="-285750" algn="just">
              <a:buFont typeface="Arial" panose="020B0604020202020204" pitchFamily="34" charset="0"/>
              <a:buChar char="•"/>
            </a:pPr>
            <a:r>
              <a:rPr lang="en-US" sz="3200" dirty="0"/>
              <a:t>All disturbed areas not otherwise stabilized will be revegetated.</a:t>
            </a:r>
          </a:p>
          <a:p>
            <a:pPr marL="285750" indent="-285750" algn="just">
              <a:buFont typeface="Arial" panose="020B0604020202020204" pitchFamily="34" charset="0"/>
              <a:buChar char="•"/>
            </a:pPr>
            <a:r>
              <a:rPr lang="en-US" sz="3200" dirty="0"/>
              <a:t>Construction hours are 7 a.m. to 7 p.m. during the week; between 9 a.m. and 7 p.m. on Saturday; and no grading activity is permitted on Sunday.</a:t>
            </a:r>
          </a:p>
          <a:p>
            <a:endParaRPr lang="en-US" dirty="0"/>
          </a:p>
        </p:txBody>
      </p:sp>
    </p:spTree>
    <p:extLst>
      <p:ext uri="{BB962C8B-B14F-4D97-AF65-F5344CB8AC3E}">
        <p14:creationId xmlns:p14="http://schemas.microsoft.com/office/powerpoint/2010/main" val="128726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344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itle 1"/>
          <p:cNvSpPr txBox="1">
            <a:spLocks/>
          </p:cNvSpPr>
          <p:nvPr/>
        </p:nvSpPr>
        <p:spPr>
          <a:xfrm>
            <a:off x="4724400" y="990600"/>
            <a:ext cx="4648200" cy="838200"/>
          </a:xfrm>
          <a:prstGeom prst="rect">
            <a:avLst/>
          </a:prstGeom>
        </p:spPr>
        <p:txBody>
          <a:bodyPr/>
          <a:lstStyle>
            <a:lvl1pPr algn="ctr" defTabSz="914400" rtl="0" eaLnBrk="1" latinLnBrk="0" hangingPunct="1">
              <a:spcBef>
                <a:spcPct val="0"/>
              </a:spcBef>
              <a:buNone/>
              <a:defRPr sz="4400" b="1" kern="1200">
                <a:solidFill>
                  <a:schemeClr val="bg1">
                    <a:lumMod val="95000"/>
                  </a:schemeClr>
                </a:solidFill>
                <a:latin typeface="+mj-lt"/>
                <a:ea typeface="+mj-ea"/>
                <a:cs typeface="+mj-cs"/>
              </a:defRPr>
            </a:lvl1pPr>
          </a:lstStyle>
          <a:p>
            <a:r>
              <a:rPr lang="en-US" sz="4800" dirty="0" smtClean="0">
                <a:solidFill>
                  <a:schemeClr val="tx1"/>
                </a:solidFill>
                <a:latin typeface="+mn-lt"/>
                <a:ea typeface="+mn-ea"/>
                <a:cs typeface="+mn-cs"/>
              </a:rPr>
              <a:t>Public </a:t>
            </a:r>
          </a:p>
          <a:p>
            <a:r>
              <a:rPr lang="en-US" sz="4800" dirty="0" smtClean="0">
                <a:solidFill>
                  <a:schemeClr val="tx1"/>
                </a:solidFill>
                <a:latin typeface="+mn-lt"/>
                <a:ea typeface="+mn-ea"/>
                <a:cs typeface="+mn-cs"/>
              </a:rPr>
              <a:t>Notice</a:t>
            </a:r>
            <a:endParaRPr lang="en-US" sz="4800" dirty="0">
              <a:solidFill>
                <a:schemeClr val="tx1"/>
              </a:solidFill>
              <a:latin typeface="+mn-lt"/>
              <a:ea typeface="+mn-ea"/>
              <a:cs typeface="+mn-cs"/>
            </a:endParaRPr>
          </a:p>
        </p:txBody>
      </p:sp>
      <p:pic>
        <p:nvPicPr>
          <p:cNvPr id="3074" name="Picture 2" descr="P:\Community Development Department\Boards and Commissions\Board of Adjustment\BOA Cases\2017 Cases\WSUP17-0012_WCSD_Sun_Valley_Middle_School_Grading\Noticing\WSUP17-0012_Sun_Valley_Middle_School_Grading_Public_Notice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51816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36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64835" y="0"/>
            <a:ext cx="7315200" cy="988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800" b="1" dirty="0" smtClean="0">
                <a:solidFill>
                  <a:schemeClr val="bg1"/>
                </a:solidFill>
              </a:rPr>
              <a:t>Special Use Permit </a:t>
            </a:r>
            <a:r>
              <a:rPr lang="en-US" sz="4800" b="1" dirty="0">
                <a:solidFill>
                  <a:schemeClr val="bg1"/>
                </a:solidFill>
              </a:rPr>
              <a:t>Findings</a:t>
            </a:r>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92213" y="2057400"/>
            <a:ext cx="8723187"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08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64835" y="0"/>
            <a:ext cx="7315200" cy="988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800" b="1" dirty="0" smtClean="0">
                <a:solidFill>
                  <a:schemeClr val="bg1"/>
                </a:solidFill>
              </a:rPr>
              <a:t>Special Use Permit </a:t>
            </a:r>
            <a:r>
              <a:rPr lang="en-US" sz="4800" b="1" dirty="0">
                <a:solidFill>
                  <a:schemeClr val="bg1"/>
                </a:solidFill>
              </a:rPr>
              <a:t>Findings</a:t>
            </a:r>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 y="1981200"/>
            <a:ext cx="8921246"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94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64835" y="0"/>
            <a:ext cx="7315200" cy="988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800" b="1" dirty="0" smtClean="0">
                <a:solidFill>
                  <a:schemeClr val="bg1"/>
                </a:solidFill>
              </a:rPr>
              <a:t>Special Use Permit </a:t>
            </a:r>
            <a:r>
              <a:rPr lang="en-US" sz="4800" b="1" dirty="0">
                <a:solidFill>
                  <a:schemeClr val="bg1"/>
                </a:solidFill>
              </a:rPr>
              <a:t>Findings</a:t>
            </a:r>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 y="2362200"/>
            <a:ext cx="8620819"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61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64835" y="0"/>
            <a:ext cx="7315200" cy="988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800" b="1" dirty="0" smtClean="0">
                <a:solidFill>
                  <a:schemeClr val="bg1"/>
                </a:solidFill>
              </a:rPr>
              <a:t>Special Use Permit </a:t>
            </a:r>
            <a:r>
              <a:rPr lang="en-US" sz="4800" b="1" dirty="0">
                <a:solidFill>
                  <a:schemeClr val="bg1"/>
                </a:solidFill>
              </a:rPr>
              <a:t>Findings</a:t>
            </a:r>
          </a:p>
        </p:txBody>
      </p:sp>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 y="1828800"/>
            <a:ext cx="877430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213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64835" y="0"/>
            <a:ext cx="7315200" cy="988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800" b="1" dirty="0" smtClean="0">
                <a:solidFill>
                  <a:schemeClr val="bg1"/>
                </a:solidFill>
              </a:rPr>
              <a:t>Special Use Permit </a:t>
            </a:r>
            <a:r>
              <a:rPr lang="en-US" sz="4800" b="1" dirty="0">
                <a:solidFill>
                  <a:schemeClr val="bg1"/>
                </a:solidFill>
              </a:rPr>
              <a:t>Findings</a:t>
            </a:r>
          </a:p>
        </p:txBody>
      </p:sp>
      <p:pic>
        <p:nvPicPr>
          <p:cNvPr id="819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 y="2286000"/>
            <a:ext cx="8838406"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277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236663" y="76200"/>
            <a:ext cx="7742238" cy="684212"/>
          </a:xfrm>
        </p:spPr>
        <p:txBody>
          <a:bodyPr/>
          <a:lstStyle/>
          <a:p>
            <a:r>
              <a:rPr lang="en-US" dirty="0">
                <a:solidFill>
                  <a:schemeClr val="bg1"/>
                </a:solidFill>
                <a:latin typeface="+mn-lt"/>
                <a:ea typeface="+mn-ea"/>
                <a:cs typeface="+mn-cs"/>
              </a:rPr>
              <a:t>Recommendation</a:t>
            </a:r>
          </a:p>
        </p:txBody>
      </p:sp>
      <p:sp>
        <p:nvSpPr>
          <p:cNvPr id="7" name="Text Box 6"/>
          <p:cNvSpPr txBox="1">
            <a:spLocks noChangeArrowheads="1"/>
          </p:cNvSpPr>
          <p:nvPr/>
        </p:nvSpPr>
        <p:spPr bwMode="auto">
          <a:xfrm>
            <a:off x="304800" y="914400"/>
            <a:ext cx="8382000" cy="5016758"/>
          </a:xfrm>
          <a:prstGeom prst="rect">
            <a:avLst/>
          </a:prstGeom>
          <a:noFill/>
          <a:ln w="9525">
            <a:noFill/>
            <a:miter lim="800000"/>
            <a:headEnd/>
            <a:tailEnd/>
          </a:ln>
          <a:effectLst/>
        </p:spPr>
        <p:txBody>
          <a:bodyPr wrap="square">
            <a:spAutoFit/>
          </a:bodyPr>
          <a:lstStyle/>
          <a:p>
            <a:pPr algn="just">
              <a:spcBef>
                <a:spcPct val="50000"/>
              </a:spcBef>
            </a:pPr>
            <a:r>
              <a:rPr lang="en-US" sz="4000" dirty="0"/>
              <a:t>Those agencies which reviewed the application recommended conditions in support of approval of the project or provided no comment.  Therefore, after a thorough analysis and review, Special Use Permit Case Number WSUP17-0012 is being recommended for approval with conditions. </a:t>
            </a:r>
            <a:endParaRPr lang="en-US" sz="4000" dirty="0">
              <a:solidFill>
                <a:schemeClr val="accent2"/>
              </a:solidFill>
            </a:endParaRPr>
          </a:p>
        </p:txBody>
      </p:sp>
    </p:spTree>
    <p:extLst>
      <p:ext uri="{BB962C8B-B14F-4D97-AF65-F5344CB8AC3E}">
        <p14:creationId xmlns:p14="http://schemas.microsoft.com/office/powerpoint/2010/main" val="105505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676400" y="110481"/>
            <a:ext cx="6514583" cy="7391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dirty="0">
                <a:solidFill>
                  <a:schemeClr val="bg1"/>
                </a:solidFill>
                <a:effectLst>
                  <a:outerShdw blurRad="88900" dist="190500" dir="8100000" algn="tr" rotWithShape="0">
                    <a:prstClr val="black">
                      <a:alpha val="90000"/>
                    </a:prstClr>
                  </a:outerShdw>
                </a:effectLst>
              </a:rPr>
              <a:t>Possible Motion</a:t>
            </a:r>
          </a:p>
        </p:txBody>
      </p:sp>
      <p:sp>
        <p:nvSpPr>
          <p:cNvPr id="7" name="Rectangle 3"/>
          <p:cNvSpPr txBox="1">
            <a:spLocks noChangeArrowheads="1"/>
          </p:cNvSpPr>
          <p:nvPr/>
        </p:nvSpPr>
        <p:spPr bwMode="auto">
          <a:xfrm>
            <a:off x="228600" y="1174750"/>
            <a:ext cx="8686800" cy="4540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eaLnBrk="0" fontAlgn="base" hangingPunct="0">
              <a:spcBef>
                <a:spcPct val="0"/>
              </a:spcBef>
              <a:spcAft>
                <a:spcPct val="0"/>
              </a:spcAft>
              <a:defRPr/>
            </a:pPr>
            <a:r>
              <a:rPr lang="en-US" sz="3200" dirty="0"/>
              <a:t>I move that, after giving reasoned consideration to the information contained in the staff report and information received during the public hearing, the Washoe County Board of Adjustment approve with the conditions of approval included at Exhibit A to this matter, Special Use Permit Case Number WSUP17-0012 for the Washoe County School District, having made all five findings in accordance with Washoe County Code Section 110.810.30</a:t>
            </a:r>
            <a:endParaRPr kumimoji="0" lang="en-US" sz="3200" b="0" i="0" u="none" strike="noStrike" kern="0" cap="none" spc="0" normalizeH="0" baseline="0" noProof="0" dirty="0">
              <a:ln>
                <a:noFill/>
              </a:ln>
              <a:solidFill>
                <a:srgbClr val="467BB4"/>
              </a:solidFill>
              <a:effectLst/>
              <a:uLnTx/>
              <a:uFillTx/>
              <a:latin typeface="+mn-lt"/>
              <a:ea typeface="+mn-ea"/>
              <a:cs typeface="+mn-cs"/>
            </a:endParaRPr>
          </a:p>
        </p:txBody>
      </p:sp>
    </p:spTree>
    <p:extLst>
      <p:ext uri="{BB962C8B-B14F-4D97-AF65-F5344CB8AC3E}">
        <p14:creationId xmlns:p14="http://schemas.microsoft.com/office/powerpoint/2010/main" val="338763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19200" y="76200"/>
            <a:ext cx="6096000" cy="792162"/>
          </a:xfrm>
        </p:spPr>
        <p:txBody>
          <a:bodyPr/>
          <a:lstStyle/>
          <a:p>
            <a:r>
              <a:rPr lang="en-US" sz="4800" dirty="0">
                <a:solidFill>
                  <a:schemeClr val="bg1"/>
                </a:solidFill>
              </a:rPr>
              <a:t>Case Description</a:t>
            </a:r>
            <a:endParaRPr lang="en-US" sz="4800" dirty="0">
              <a:solidFill>
                <a:schemeClr val="bg1"/>
              </a:solidFill>
              <a:latin typeface="+mn-lt"/>
              <a:ea typeface="+mn-ea"/>
              <a:cs typeface="+mn-cs"/>
            </a:endParaRPr>
          </a:p>
        </p:txBody>
      </p:sp>
      <p:sp>
        <p:nvSpPr>
          <p:cNvPr id="2" name="TextBox 1"/>
          <p:cNvSpPr txBox="1"/>
          <p:nvPr/>
        </p:nvSpPr>
        <p:spPr>
          <a:xfrm>
            <a:off x="304800" y="1219200"/>
            <a:ext cx="8458200" cy="369332"/>
          </a:xfrm>
          <a:prstGeom prst="rect">
            <a:avLst/>
          </a:prstGeom>
          <a:noFill/>
        </p:spPr>
        <p:txBody>
          <a:bodyPr wrap="square" rtlCol="0">
            <a:spAutoFit/>
          </a:bodyPr>
          <a:lstStyle/>
          <a:p>
            <a:endParaRPr lang="en-US" dirty="0"/>
          </a:p>
        </p:txBody>
      </p:sp>
      <p:sp>
        <p:nvSpPr>
          <p:cNvPr id="3" name="TextBox 2"/>
          <p:cNvSpPr txBox="1"/>
          <p:nvPr/>
        </p:nvSpPr>
        <p:spPr>
          <a:xfrm>
            <a:off x="66675" y="990600"/>
            <a:ext cx="8991600" cy="5016758"/>
          </a:xfrm>
          <a:prstGeom prst="rect">
            <a:avLst/>
          </a:prstGeom>
          <a:noFill/>
        </p:spPr>
        <p:txBody>
          <a:bodyPr wrap="square" rtlCol="0">
            <a:spAutoFit/>
          </a:bodyPr>
          <a:lstStyle/>
          <a:p>
            <a:pPr algn="just"/>
            <a:r>
              <a:rPr lang="en-US" sz="3200" dirty="0"/>
              <a:t>Special Use Permit Case Number WSUP17-0012 (Sun Valley Middle School Grading) – For possible action, hearing, and discussion to approve major grading of an area of approximately 25.5 acres and excavation of approximately 175,000 cubic yards of earthen material to facilitate construction of a new Middle School. The grading requested and possible action to be taken also includes a request for a variance to allow the creation of slopes greater than ten feet in height.</a:t>
            </a:r>
          </a:p>
        </p:txBody>
      </p:sp>
    </p:spTree>
    <p:extLst>
      <p:ext uri="{BB962C8B-B14F-4D97-AF65-F5344CB8AC3E}">
        <p14:creationId xmlns:p14="http://schemas.microsoft.com/office/powerpoint/2010/main" val="226956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2590800"/>
            <a:ext cx="3810000" cy="923330"/>
          </a:xfrm>
          <a:prstGeom prst="rect">
            <a:avLst/>
          </a:prstGeom>
          <a:noFill/>
        </p:spPr>
        <p:txBody>
          <a:bodyPr wrap="square" rtlCol="0">
            <a:spAutoFit/>
          </a:bodyPr>
          <a:lstStyle/>
          <a:p>
            <a:pPr algn="ctr"/>
            <a:r>
              <a:rPr lang="en-US" sz="5400" dirty="0" smtClean="0"/>
              <a:t>Questions?</a:t>
            </a:r>
            <a:endParaRPr lang="en-US" sz="5400" dirty="0"/>
          </a:p>
        </p:txBody>
      </p:sp>
    </p:spTree>
    <p:extLst>
      <p:ext uri="{BB962C8B-B14F-4D97-AF65-F5344CB8AC3E}">
        <p14:creationId xmlns:p14="http://schemas.microsoft.com/office/powerpoint/2010/main" val="194969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1143000"/>
            <a:ext cx="3581400" cy="792162"/>
          </a:xfrm>
        </p:spPr>
        <p:txBody>
          <a:bodyPr/>
          <a:lstStyle/>
          <a:p>
            <a:pPr algn="l" eaLnBrk="1" hangingPunct="1"/>
            <a:r>
              <a:rPr lang="en-US" sz="4800" dirty="0" smtClean="0">
                <a:solidFill>
                  <a:schemeClr val="tx1"/>
                </a:solidFill>
                <a:latin typeface="+mn-lt"/>
                <a:ea typeface="+mn-ea"/>
                <a:cs typeface="+mn-cs"/>
              </a:rPr>
              <a:t>Vicinity</a:t>
            </a:r>
            <a:br>
              <a:rPr lang="en-US" sz="4800" dirty="0" smtClean="0">
                <a:solidFill>
                  <a:schemeClr val="tx1"/>
                </a:solidFill>
                <a:latin typeface="+mn-lt"/>
                <a:ea typeface="+mn-ea"/>
                <a:cs typeface="+mn-cs"/>
              </a:rPr>
            </a:br>
            <a:r>
              <a:rPr lang="en-US" sz="4800" dirty="0" smtClean="0">
                <a:solidFill>
                  <a:schemeClr val="tx1"/>
                </a:solidFill>
                <a:latin typeface="+mn-lt"/>
                <a:ea typeface="+mn-ea"/>
                <a:cs typeface="+mn-cs"/>
              </a:rPr>
              <a:t> </a:t>
            </a:r>
            <a:r>
              <a:rPr lang="en-US" sz="4800" dirty="0">
                <a:solidFill>
                  <a:schemeClr val="tx1"/>
                </a:solidFill>
                <a:latin typeface="+mn-lt"/>
                <a:ea typeface="+mn-ea"/>
                <a:cs typeface="+mn-cs"/>
              </a:rPr>
              <a:t>Map</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28600"/>
            <a:ext cx="4986337" cy="6453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09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0"/>
            <a:ext cx="3960813" cy="838200"/>
          </a:xfrm>
        </p:spPr>
        <p:txBody>
          <a:bodyPr/>
          <a:lstStyle/>
          <a:p>
            <a:pPr algn="l"/>
            <a:r>
              <a:rPr lang="en-US" sz="4800" dirty="0" smtClean="0">
                <a:solidFill>
                  <a:schemeClr val="bg1"/>
                </a:solidFill>
                <a:latin typeface="+mn-lt"/>
                <a:ea typeface="+mn-ea"/>
                <a:cs typeface="+mn-cs"/>
              </a:rPr>
              <a:t>Site Plan</a:t>
            </a:r>
            <a:endParaRPr lang="en-US" sz="4800" dirty="0">
              <a:solidFill>
                <a:schemeClr val="bg1"/>
              </a:solidFill>
              <a:latin typeface="+mn-lt"/>
              <a:ea typeface="+mn-ea"/>
              <a:cs typeface="+mn-cs"/>
            </a:endParaRPr>
          </a:p>
        </p:txBody>
      </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4252" y="76200"/>
            <a:ext cx="9070698"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505200" y="347335"/>
            <a:ext cx="3810000" cy="523220"/>
          </a:xfrm>
          <a:prstGeom prst="rect">
            <a:avLst/>
          </a:prstGeom>
          <a:noFill/>
        </p:spPr>
        <p:txBody>
          <a:bodyPr wrap="square" rtlCol="0">
            <a:spAutoFit/>
          </a:bodyPr>
          <a:lstStyle/>
          <a:p>
            <a:r>
              <a:rPr lang="en-US" sz="2800" b="1" dirty="0" smtClean="0">
                <a:solidFill>
                  <a:srgbClr val="0054A4"/>
                </a:solidFill>
                <a:effectLst>
                  <a:glow rad="88900">
                    <a:schemeClr val="bg1">
                      <a:alpha val="40000"/>
                    </a:schemeClr>
                  </a:glow>
                </a:effectLst>
              </a:rPr>
              <a:t>Site Plan </a:t>
            </a:r>
            <a:endParaRPr lang="en-US" b="1" dirty="0">
              <a:solidFill>
                <a:srgbClr val="0054A4"/>
              </a:solidFill>
              <a:effectLst>
                <a:glow rad="88900">
                  <a:schemeClr val="bg1">
                    <a:alpha val="40000"/>
                  </a:schemeClr>
                </a:glow>
              </a:effectLst>
            </a:endParaRPr>
          </a:p>
        </p:txBody>
      </p:sp>
    </p:spTree>
    <p:extLst>
      <p:ext uri="{BB962C8B-B14F-4D97-AF65-F5344CB8AC3E}">
        <p14:creationId xmlns:p14="http://schemas.microsoft.com/office/powerpoint/2010/main" val="215146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0"/>
            <a:ext cx="3960813" cy="838200"/>
          </a:xfrm>
        </p:spPr>
        <p:txBody>
          <a:bodyPr/>
          <a:lstStyle/>
          <a:p>
            <a:pPr algn="l"/>
            <a:r>
              <a:rPr lang="en-US" sz="4800" dirty="0" smtClean="0">
                <a:solidFill>
                  <a:schemeClr val="bg1"/>
                </a:solidFill>
                <a:latin typeface="+mn-lt"/>
                <a:ea typeface="+mn-ea"/>
                <a:cs typeface="+mn-cs"/>
              </a:rPr>
              <a:t>Site Plan</a:t>
            </a:r>
            <a:endParaRPr lang="en-US" sz="4800" dirty="0">
              <a:solidFill>
                <a:schemeClr val="bg1"/>
              </a:solidFill>
              <a:latin typeface="+mn-lt"/>
              <a:ea typeface="+mn-ea"/>
              <a:cs typeface="+mn-cs"/>
            </a:endParaRPr>
          </a:p>
        </p:txBody>
      </p:sp>
      <p:sp>
        <p:nvSpPr>
          <p:cNvPr id="3" name="TextBox 2"/>
          <p:cNvSpPr txBox="1"/>
          <p:nvPr/>
        </p:nvSpPr>
        <p:spPr>
          <a:xfrm>
            <a:off x="0" y="1301383"/>
            <a:ext cx="9067800" cy="4108817"/>
          </a:xfrm>
          <a:prstGeom prst="rect">
            <a:avLst/>
          </a:prstGeom>
          <a:noFill/>
        </p:spPr>
        <p:txBody>
          <a:bodyPr wrap="square" rtlCol="0">
            <a:spAutoFit/>
          </a:bodyPr>
          <a:lstStyle/>
          <a:p>
            <a:pPr marL="457200" indent="-457200" algn="just">
              <a:buFont typeface="Arial" panose="020B0604020202020204" pitchFamily="34" charset="0"/>
              <a:buChar char="•"/>
            </a:pPr>
            <a:r>
              <a:rPr lang="en-US" sz="2900" b="1" dirty="0" smtClean="0"/>
              <a:t>The site plan shown on page 5 of the staff report was distorted vertically, but not horizontally. This made the grading appear to be more extensive that it is in reality.</a:t>
            </a:r>
          </a:p>
          <a:p>
            <a:pPr marL="457200" indent="-457200" algn="just">
              <a:buFont typeface="Arial" panose="020B0604020202020204" pitchFamily="34" charset="0"/>
              <a:buChar char="•"/>
            </a:pPr>
            <a:r>
              <a:rPr lang="en-US" sz="2900" b="1" dirty="0" smtClean="0"/>
              <a:t>A correct site plan was included in the staff report at Exhibit E.</a:t>
            </a:r>
          </a:p>
          <a:p>
            <a:pPr marL="457200" indent="-457200" algn="just">
              <a:buFont typeface="Arial" panose="020B0604020202020204" pitchFamily="34" charset="0"/>
              <a:buChar char="•"/>
            </a:pPr>
            <a:r>
              <a:rPr lang="en-US" sz="2900" b="1" dirty="0" smtClean="0"/>
              <a:t>A correct site plan was emailed to each of the BOA </a:t>
            </a:r>
            <a:r>
              <a:rPr lang="en-US" sz="2900" b="1" dirty="0" smtClean="0"/>
              <a:t>members </a:t>
            </a:r>
            <a:r>
              <a:rPr lang="en-US" sz="2900" b="1" dirty="0" smtClean="0"/>
              <a:t>and paper copies were provided, prior to this hearing. </a:t>
            </a:r>
          </a:p>
        </p:txBody>
      </p:sp>
    </p:spTree>
    <p:extLst>
      <p:ext uri="{BB962C8B-B14F-4D97-AF65-F5344CB8AC3E}">
        <p14:creationId xmlns:p14="http://schemas.microsoft.com/office/powerpoint/2010/main" val="358145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696200" cy="792162"/>
          </a:xfrm>
        </p:spPr>
        <p:txBody>
          <a:bodyPr/>
          <a:lstStyle/>
          <a:p>
            <a:r>
              <a:rPr lang="en-US" dirty="0" smtClean="0">
                <a:solidFill>
                  <a:schemeClr val="bg1"/>
                </a:solidFill>
                <a:latin typeface="+mn-lt"/>
                <a:ea typeface="+mn-ea"/>
                <a:cs typeface="+mn-cs"/>
              </a:rPr>
              <a:t>Current Photo of Subject Site</a:t>
            </a:r>
            <a:endParaRPr lang="en-US" dirty="0">
              <a:solidFill>
                <a:schemeClr val="bg1"/>
              </a:solidFill>
              <a:latin typeface="+mn-lt"/>
              <a:ea typeface="+mn-ea"/>
              <a:cs typeface="+mn-cs"/>
            </a:endParaRPr>
          </a:p>
        </p:txBody>
      </p:sp>
      <p:pic>
        <p:nvPicPr>
          <p:cNvPr id="1026" name="Picture 2" descr="H:\My Documents\2017 Cases\2017_Special_Use_Permit\WSUP17-0012_Sun_Valley_Middle_School_Grading\Site_Photos\20170622_1249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047750"/>
            <a:ext cx="6324600"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64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696200" cy="792162"/>
          </a:xfrm>
        </p:spPr>
        <p:txBody>
          <a:bodyPr/>
          <a:lstStyle/>
          <a:p>
            <a:r>
              <a:rPr lang="en-US" dirty="0" smtClean="0">
                <a:solidFill>
                  <a:schemeClr val="bg1"/>
                </a:solidFill>
                <a:latin typeface="+mn-lt"/>
                <a:ea typeface="+mn-ea"/>
                <a:cs typeface="+mn-cs"/>
              </a:rPr>
              <a:t>Current Photo of Subject Site</a:t>
            </a:r>
            <a:endParaRPr lang="en-US" dirty="0">
              <a:solidFill>
                <a:schemeClr val="bg1"/>
              </a:solidFill>
              <a:latin typeface="+mn-lt"/>
              <a:ea typeface="+mn-ea"/>
              <a:cs typeface="+mn-cs"/>
            </a:endParaRPr>
          </a:p>
        </p:txBody>
      </p:sp>
      <p:pic>
        <p:nvPicPr>
          <p:cNvPr id="2050" name="Picture 2" descr="H:\My Documents\2017 Cases\2017_Special_Use_Permit\WSUP17-0012_Sun_Valley_Middle_School_Grading\Site_Photos\20170622_1252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066800"/>
            <a:ext cx="62992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10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5029200" cy="792162"/>
          </a:xfrm>
        </p:spPr>
        <p:txBody>
          <a:bodyPr/>
          <a:lstStyle/>
          <a:p>
            <a:r>
              <a:rPr lang="en-US" sz="4800" dirty="0" smtClean="0">
                <a:solidFill>
                  <a:schemeClr val="bg1"/>
                </a:solidFill>
                <a:latin typeface="+mn-lt"/>
                <a:ea typeface="+mn-ea"/>
                <a:cs typeface="+mn-cs"/>
              </a:rPr>
              <a:t>Background</a:t>
            </a:r>
            <a:endParaRPr lang="en-US" sz="4800" dirty="0">
              <a:solidFill>
                <a:schemeClr val="bg1"/>
              </a:solidFill>
              <a:latin typeface="+mn-lt"/>
              <a:ea typeface="+mn-ea"/>
              <a:cs typeface="+mn-cs"/>
            </a:endParaRPr>
          </a:p>
        </p:txBody>
      </p:sp>
      <p:sp>
        <p:nvSpPr>
          <p:cNvPr id="3" name="TextBox 2"/>
          <p:cNvSpPr txBox="1"/>
          <p:nvPr/>
        </p:nvSpPr>
        <p:spPr>
          <a:xfrm>
            <a:off x="152400" y="914400"/>
            <a:ext cx="8839200" cy="5016758"/>
          </a:xfrm>
          <a:prstGeom prst="rect">
            <a:avLst/>
          </a:prstGeom>
          <a:noFill/>
        </p:spPr>
        <p:txBody>
          <a:bodyPr wrap="square" rtlCol="0">
            <a:spAutoFit/>
          </a:bodyPr>
          <a:lstStyle/>
          <a:p>
            <a:pPr algn="just"/>
            <a:r>
              <a:rPr lang="en-US" sz="3200" dirty="0"/>
              <a:t>The subject property has a regulatory zone of General Rural (GR).  The proposed grading, an area of approximately 25.5 acres and excavation of approximately 175,000 cubic yards of earthen material to facilitate construction of a new middle school, is permitted in all regulatory zones with a Special Use Permit (SUP) in accordance with Washoe County Code (WCC) Section 110.438.35.  Therefore, the applicant is seeking approval of this SUP from the Board of Adjustment. </a:t>
            </a:r>
          </a:p>
        </p:txBody>
      </p:sp>
    </p:spTree>
    <p:extLst>
      <p:ext uri="{BB962C8B-B14F-4D97-AF65-F5344CB8AC3E}">
        <p14:creationId xmlns:p14="http://schemas.microsoft.com/office/powerpoint/2010/main" val="18929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5029200" cy="792162"/>
          </a:xfrm>
        </p:spPr>
        <p:txBody>
          <a:bodyPr/>
          <a:lstStyle/>
          <a:p>
            <a:r>
              <a:rPr lang="en-US" sz="4800" dirty="0">
                <a:solidFill>
                  <a:schemeClr val="bg1"/>
                </a:solidFill>
                <a:latin typeface="+mn-lt"/>
                <a:ea typeface="+mn-ea"/>
                <a:cs typeface="+mn-cs"/>
              </a:rPr>
              <a:t>Analysis</a:t>
            </a:r>
          </a:p>
        </p:txBody>
      </p:sp>
      <p:sp>
        <p:nvSpPr>
          <p:cNvPr id="4" name="TextBox 3"/>
          <p:cNvSpPr txBox="1"/>
          <p:nvPr/>
        </p:nvSpPr>
        <p:spPr>
          <a:xfrm>
            <a:off x="228600" y="1143000"/>
            <a:ext cx="8686800" cy="3539430"/>
          </a:xfrm>
          <a:prstGeom prst="rect">
            <a:avLst/>
          </a:prstGeom>
          <a:noFill/>
        </p:spPr>
        <p:txBody>
          <a:bodyPr wrap="square" rtlCol="0">
            <a:spAutoFit/>
          </a:bodyPr>
          <a:lstStyle/>
          <a:p>
            <a:pPr marL="285750" indent="-285750" algn="just">
              <a:buFont typeface="Arial" panose="020B0604020202020204" pitchFamily="34" charset="0"/>
              <a:buChar char="•"/>
            </a:pPr>
            <a:r>
              <a:rPr lang="en-US" sz="3200" dirty="0" smtClean="0"/>
              <a:t>Public School are allowed without discretionary review (Article 440 of Development Code).</a:t>
            </a:r>
          </a:p>
          <a:p>
            <a:pPr marL="285750" indent="-285750" algn="just">
              <a:buFont typeface="Arial" panose="020B0604020202020204" pitchFamily="34" charset="0"/>
              <a:buChar char="•"/>
            </a:pPr>
            <a:r>
              <a:rPr lang="en-US" sz="3200" dirty="0" smtClean="0"/>
              <a:t>Meetings between the School District and Washoe County are Required.</a:t>
            </a:r>
          </a:p>
          <a:p>
            <a:pPr marL="285750" indent="-285750" algn="just">
              <a:buFont typeface="Arial" panose="020B0604020202020204" pitchFamily="34" charset="0"/>
              <a:buChar char="•"/>
            </a:pPr>
            <a:r>
              <a:rPr lang="en-US" sz="3200" dirty="0" smtClean="0"/>
              <a:t>During those meetings it was agreed that grading for a school exceeded the thresholds for “Major Grading” – a Special Use Permit is required.</a:t>
            </a:r>
          </a:p>
        </p:txBody>
      </p:sp>
    </p:spTree>
    <p:extLst>
      <p:ext uri="{BB962C8B-B14F-4D97-AF65-F5344CB8AC3E}">
        <p14:creationId xmlns:p14="http://schemas.microsoft.com/office/powerpoint/2010/main" val="87605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200D7ED-6620-45A0-9F13-862FEFE886A3}">
  <ds:schemaRefs>
    <ds:schemaRef ds:uri="http://www.w3.org/XML/1998/namespace"/>
    <ds:schemaRef ds:uri="http://purl.org/dc/elements/1.1/"/>
    <ds:schemaRef ds:uri="http://purl.org/dc/terms/"/>
    <ds:schemaRef ds:uri="CEA9126C-A9B1-4F4A-855C-DD0F845697D2"/>
    <ds:schemaRef ds:uri="http://schemas.microsoft.com/office/2006/documentManagement/types"/>
    <ds:schemaRef ds:uri="http://schemas.microsoft.com/office/2006/metadata/properties"/>
    <ds:schemaRef ds:uri="http://purl.org/dc/dcmitype/"/>
    <ds:schemaRef ds:uri="http://schemas.microsoft.com/sharepoint/v3"/>
    <ds:schemaRef ds:uri="http://schemas.microsoft.com/office/infopath/2007/PartnerControls"/>
    <ds:schemaRef ds:uri="http://schemas.openxmlformats.org/package/2006/metadata/core-properties"/>
    <ds:schemaRef ds:uri="a94d8b85-37e1-4d17-8d55-8b7d207932bb"/>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1942</TotalTime>
  <Words>589</Words>
  <Application>Microsoft Office PowerPoint</Application>
  <PresentationFormat>On-screen Show (4:3)</PresentationFormat>
  <Paragraphs>46</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PowerPoint_Template_2015</vt:lpstr>
      <vt:lpstr>PowerPoint Presentation</vt:lpstr>
      <vt:lpstr>Case Description</vt:lpstr>
      <vt:lpstr>Vicinity  Map</vt:lpstr>
      <vt:lpstr>Site Plan</vt:lpstr>
      <vt:lpstr>Site Plan</vt:lpstr>
      <vt:lpstr>Current Photo of Subject Site</vt:lpstr>
      <vt:lpstr>Current Photo of Subject Site</vt:lpstr>
      <vt:lpstr>Background</vt:lpstr>
      <vt:lpstr>Analysis</vt:lpstr>
      <vt:lpstr>Analysis</vt:lpstr>
      <vt:lpstr>Analysis</vt:lpstr>
      <vt:lpstr>PowerPoint Presentation</vt:lpstr>
      <vt:lpstr>PowerPoint Presentation</vt:lpstr>
      <vt:lpstr>PowerPoint Presentation</vt:lpstr>
      <vt:lpstr>PowerPoint Presentation</vt:lpstr>
      <vt:lpstr>PowerPoint Presentation</vt:lpstr>
      <vt:lpstr>PowerPoint Presentation</vt:lpstr>
      <vt:lpstr>Recommendation</vt:lpstr>
      <vt:lpstr>PowerPoint Presentation</vt:lpstr>
      <vt:lpstr>PowerPoint Presentation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donna fagan</cp:lastModifiedBy>
  <cp:revision>47</cp:revision>
  <cp:lastPrinted>2014-10-07T22:54:33Z</cp:lastPrinted>
  <dcterms:created xsi:type="dcterms:W3CDTF">2015-09-25T21:46:02Z</dcterms:created>
  <dcterms:modified xsi:type="dcterms:W3CDTF">2017-08-03T19:12:21Z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